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9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32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9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8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8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6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6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1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6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77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9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3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D44DD-958B-9F43-B695-49551AF1E973}" type="datetimeFigureOut">
              <a:rPr lang="en-US" smtClean="0"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18961-21EC-034B-8067-90703F3A6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7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f.delondras@bham.ac.u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Measuring Effectiveness in Counter-Terrorism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Prof. Fiona de Londras</a:t>
            </a:r>
          </a:p>
          <a:p>
            <a:r>
              <a:rPr lang="en-US" dirty="0" smtClean="0"/>
              <a:t>University of Birmingham</a:t>
            </a:r>
          </a:p>
          <a:p>
            <a:r>
              <a:rPr lang="en-US" dirty="0" smtClean="0">
                <a:hlinkClick r:id="rId2"/>
              </a:rPr>
              <a:t>f.delondras@bham.ac.uk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fdelond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61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EU context</a:t>
            </a:r>
          </a:p>
          <a:p>
            <a:r>
              <a:rPr lang="en-US" dirty="0" smtClean="0"/>
              <a:t>What is effectiveness?</a:t>
            </a:r>
          </a:p>
          <a:p>
            <a:r>
              <a:rPr lang="en-US" dirty="0" smtClean="0"/>
              <a:t>Why does it matter?</a:t>
            </a:r>
          </a:p>
          <a:p>
            <a:r>
              <a:rPr lang="en-US" dirty="0" smtClean="0"/>
              <a:t>Effectiveness of what?</a:t>
            </a:r>
          </a:p>
          <a:p>
            <a:r>
              <a:rPr lang="en-US" dirty="0" smtClean="0"/>
              <a:t>What do we measure?</a:t>
            </a:r>
          </a:p>
          <a:p>
            <a:r>
              <a:rPr lang="en-US" dirty="0" smtClean="0"/>
              <a:t>How </a:t>
            </a:r>
            <a:r>
              <a:rPr lang="en-US" i="1" dirty="0" smtClean="0"/>
              <a:t>should</a:t>
            </a:r>
            <a:r>
              <a:rPr lang="en-US" dirty="0" smtClean="0"/>
              <a:t> we measure?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2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case study: the EU</a:t>
            </a:r>
          </a:p>
          <a:p>
            <a:r>
              <a:rPr lang="en-US" dirty="0" smtClean="0"/>
              <a:t>‘Internal’ counter-terrorism</a:t>
            </a:r>
          </a:p>
          <a:p>
            <a:pPr lvl="1"/>
            <a:r>
              <a:rPr lang="en-US" dirty="0" smtClean="0"/>
              <a:t>Scope and scale</a:t>
            </a:r>
          </a:p>
          <a:p>
            <a:r>
              <a:rPr lang="en-US" dirty="0" smtClean="0"/>
              <a:t>Is the EU </a:t>
            </a:r>
            <a:r>
              <a:rPr lang="en-US" i="1" dirty="0" smtClean="0"/>
              <a:t>sui generis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Transnationalism </a:t>
            </a:r>
          </a:p>
          <a:p>
            <a:pPr lvl="1"/>
            <a:r>
              <a:rPr lang="en-US" dirty="0" smtClean="0"/>
              <a:t>Inter-state tensions</a:t>
            </a:r>
          </a:p>
          <a:p>
            <a:pPr lvl="1"/>
            <a:r>
              <a:rPr lang="en-US" dirty="0" smtClean="0"/>
              <a:t>The Presidency and erratic policy-making</a:t>
            </a:r>
          </a:p>
          <a:p>
            <a:pPr lvl="1"/>
            <a:r>
              <a:rPr lang="en-US" dirty="0" smtClean="0"/>
              <a:t>The EU as a site of displaced hyperactivity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8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effectiveness?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‘Simply’—having an effect</a:t>
            </a:r>
          </a:p>
          <a:p>
            <a:r>
              <a:rPr lang="en-US" dirty="0" smtClean="0"/>
              <a:t>‘Really’—having the </a:t>
            </a:r>
            <a:r>
              <a:rPr lang="en-US" i="1" dirty="0" smtClean="0"/>
              <a:t>desired </a:t>
            </a:r>
            <a:r>
              <a:rPr lang="en-US" dirty="0" smtClean="0"/>
              <a:t>effect(s)</a:t>
            </a:r>
          </a:p>
          <a:p>
            <a:r>
              <a:rPr lang="en-US" dirty="0" smtClean="0"/>
              <a:t>Societal effects</a:t>
            </a:r>
          </a:p>
          <a:p>
            <a:r>
              <a:rPr lang="en-US" dirty="0" smtClean="0"/>
              <a:t>Legal effects</a:t>
            </a:r>
          </a:p>
          <a:p>
            <a:r>
              <a:rPr lang="en-US" dirty="0" smtClean="0"/>
              <a:t>Democratic effects</a:t>
            </a:r>
          </a:p>
          <a:p>
            <a:r>
              <a:rPr lang="en-US" dirty="0" smtClean="0"/>
              <a:t>Operational effects</a:t>
            </a:r>
          </a:p>
          <a:p>
            <a:r>
              <a:rPr lang="en-US" dirty="0" smtClean="0"/>
              <a:t>Important: meta and specific objectives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250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it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Informs </a:t>
            </a:r>
            <a:r>
              <a:rPr lang="en-US" i="1" dirty="0" smtClean="0"/>
              <a:t>ex ante </a:t>
            </a:r>
            <a:r>
              <a:rPr lang="en-US" dirty="0" smtClean="0"/>
              <a:t>analyses for future proposals</a:t>
            </a:r>
          </a:p>
          <a:p>
            <a:r>
              <a:rPr lang="en-US" dirty="0" smtClean="0"/>
              <a:t>Is a key element of legitimacy analyses</a:t>
            </a:r>
          </a:p>
          <a:p>
            <a:r>
              <a:rPr lang="en-US" dirty="0" smtClean="0"/>
              <a:t>Tests ‘necessity’ claims</a:t>
            </a:r>
          </a:p>
          <a:p>
            <a:r>
              <a:rPr lang="en-US" dirty="0" smtClean="0"/>
              <a:t>Has security implications </a:t>
            </a:r>
          </a:p>
          <a:p>
            <a:r>
              <a:rPr lang="en-US" dirty="0" smtClean="0"/>
              <a:t>Good governance demands it</a:t>
            </a:r>
          </a:p>
          <a:p>
            <a:pPr lvl="1"/>
            <a:r>
              <a:rPr lang="en-US" dirty="0" smtClean="0"/>
              <a:t>Evidence-based law and policy making</a:t>
            </a:r>
          </a:p>
          <a:p>
            <a:pPr lvl="1"/>
            <a:r>
              <a:rPr lang="en-US" dirty="0" smtClean="0"/>
              <a:t>Breaking down information monopolies</a:t>
            </a:r>
          </a:p>
          <a:p>
            <a:pPr lvl="1"/>
            <a:r>
              <a:rPr lang="en-US" i="1" dirty="0" smtClean="0"/>
              <a:t>Ex post</a:t>
            </a:r>
            <a:r>
              <a:rPr lang="en-US" dirty="0" smtClean="0"/>
              <a:t> analysis of effect </a:t>
            </a:r>
            <a:r>
              <a:rPr lang="en-US" i="1" dirty="0" smtClean="0"/>
              <a:t>in practice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6253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measure?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 smtClean="0"/>
              <a:t>Ex ante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ocietal, economic and environmental…theoretically at least</a:t>
            </a:r>
          </a:p>
          <a:p>
            <a:r>
              <a:rPr lang="en-US" dirty="0" smtClean="0"/>
              <a:t>Ex post facto</a:t>
            </a:r>
          </a:p>
          <a:p>
            <a:pPr lvl="1"/>
            <a:r>
              <a:rPr lang="en-US" dirty="0" smtClean="0"/>
              <a:t>Implementation in doctrinal terms; ‘compliance’ shallowly conceived</a:t>
            </a:r>
            <a:endParaRPr lang="en-US" dirty="0"/>
          </a:p>
          <a:p>
            <a:pPr lvl="1"/>
            <a:r>
              <a:rPr lang="en-US" dirty="0" smtClean="0"/>
              <a:t>Proportionality </a:t>
            </a:r>
            <a:r>
              <a:rPr lang="en-US" i="1" dirty="0" smtClean="0"/>
              <a:t>in the fact scenario presented</a:t>
            </a:r>
            <a:endParaRPr lang="en-US" dirty="0" smtClean="0"/>
          </a:p>
          <a:p>
            <a:pPr lvl="1"/>
            <a:r>
              <a:rPr lang="en-US" dirty="0" err="1" smtClean="0"/>
              <a:t>Operationalisation</a:t>
            </a:r>
            <a:r>
              <a:rPr lang="en-US" dirty="0" smtClean="0"/>
              <a:t> in closed communities of practice</a:t>
            </a:r>
          </a:p>
          <a:p>
            <a:pPr lvl="1"/>
            <a:r>
              <a:rPr lang="en-US" dirty="0" smtClean="0"/>
              <a:t>Often…nothing at 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73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should we measure?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Effectiveness in a textured way</a:t>
            </a:r>
          </a:p>
          <a:p>
            <a:r>
              <a:rPr lang="en-US" dirty="0" smtClean="0"/>
              <a:t>Reduced reliance on quasi-arithmetic approaches to anticipated proportionality review</a:t>
            </a:r>
          </a:p>
          <a:p>
            <a:r>
              <a:rPr lang="en-US" dirty="0" smtClean="0"/>
              <a:t>Proportionality </a:t>
            </a:r>
            <a:r>
              <a:rPr lang="en-US" i="1" dirty="0" smtClean="0"/>
              <a:t>plus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Cooperatively—national and supra-national levels</a:t>
            </a:r>
          </a:p>
          <a:p>
            <a:r>
              <a:rPr lang="en-US" dirty="0" smtClean="0"/>
              <a:t>Transparently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50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254</Words>
  <Application>Microsoft Macintosh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Measuring Effectiveness in Counter-Terrorism</vt:lpstr>
      <vt:lpstr>Animating Questions</vt:lpstr>
      <vt:lpstr>Contextual Matters</vt:lpstr>
      <vt:lpstr>What is effectiveness?</vt:lpstr>
      <vt:lpstr>Why does it matter?</vt:lpstr>
      <vt:lpstr>What do we measure?</vt:lpstr>
      <vt:lpstr>How should we measure?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Effectiveness in Counter-Terrorism</dc:title>
  <dc:creator>Fiona de Londras</dc:creator>
  <cp:lastModifiedBy>Fiona de Londras</cp:lastModifiedBy>
  <cp:revision>2</cp:revision>
  <dcterms:created xsi:type="dcterms:W3CDTF">2015-09-25T09:04:22Z</dcterms:created>
  <dcterms:modified xsi:type="dcterms:W3CDTF">2015-09-25T09:22:03Z</dcterms:modified>
</cp:coreProperties>
</file>